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5" roundtripDataSignature="AMtx7miT0CSKFSt31ZiHLKMmJJKVmiwr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3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2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Unit -III</a:t>
            </a:r>
            <a:endParaRPr/>
          </a:p>
        </p:txBody>
      </p:sp>
      <p:sp>
        <p:nvSpPr>
          <p:cNvPr id="55" name="Google Shape;55;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t>Power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0"/>
          <p:cNvSpPr txBox="1"/>
          <p:nvPr/>
        </p:nvSpPr>
        <p:spPr>
          <a:xfrm>
            <a:off x="383100" y="547400"/>
            <a:ext cx="83946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990000"/>
                </a:solidFill>
                <a:latin typeface="Arial"/>
                <a:ea typeface="Arial"/>
                <a:cs typeface="Arial"/>
                <a:sym typeface="Arial"/>
              </a:rPr>
              <a:t>History of Power Struggle: Shifting Trains in International Relations and Contemporary World Orders</a:t>
            </a:r>
            <a:endParaRPr b="1"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history of power struggle is central to the study of International Relations. From ancient civilizations to modern nation states, the international system has been shaped by the competition for power, security and influence. This struggle manifests as wars, alliances, diplomacy, economic competition, ideological conflicts and technological competition.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Understanding the dynamics of power struggle requires examining both historical trajectories and contemporary shifts in world orders. The modern international system has evolved through multiple “trains of power” cycles of dominance, rivalry and reorganization of global influence, reflecting the rise and fall of states, empires and international institutions.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concept of “shifting trains” refers to the transition of hegemonic powers, systemic hierarchies and ideological influence in the global arena over time. Studying these shifts helps explain current global challenges, emerging powers and the dynamics of the contemporary world order.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1"/>
          <p:cNvSpPr txBox="1"/>
          <p:nvPr/>
        </p:nvSpPr>
        <p:spPr>
          <a:xfrm>
            <a:off x="6" y="7"/>
            <a:ext cx="9144000" cy="505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400" u="none" cap="none" strike="noStrike">
                <a:solidFill>
                  <a:srgbClr val="990000"/>
                </a:solidFill>
                <a:latin typeface="Arial"/>
                <a:ea typeface="Arial"/>
                <a:cs typeface="Arial"/>
                <a:sym typeface="Arial"/>
              </a:rPr>
              <a:t>Early History of Power Struggle in IR</a:t>
            </a:r>
            <a:endParaRPr b="1"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Power struggles are not a modern phenomenon. They have existed since the rise of organized states and empires.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1. Ancient and Medieval Periods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City States and Empires: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 ancient Mesopotamia, Egypt, Greece and Rome, power struggles were driven by territorial expansion, resource acquisition and control over trade routes.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Greek city states such as Athens and Sparta engaged in prolonged conflicts, illustrating early forms of real Politcs.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2.Medieval Europe:</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Power struggles shifted to feudal systems where monarchs, nobles and the Church competed for authority.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Hundred Years’ War between England and France (1337–1453) exemplified the competition for territorial dominance and legitimacy.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3.Asian and Middle Eastern Empires: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Mongol Empire, Ottoman Empire, Mughal Empire and Chinese dynasties engaged in military conquests and strategic diplomacy.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Control over Silk Road trade routes and fertile lands shaped regional power hierarchies.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2"/>
          <p:cNvSpPr txBox="1"/>
          <p:nvPr/>
        </p:nvSpPr>
        <p:spPr>
          <a:xfrm>
            <a:off x="131069" y="111794"/>
            <a:ext cx="8678400" cy="480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990000"/>
                </a:solidFill>
                <a:latin typeface="Arial"/>
                <a:ea typeface="Arial"/>
                <a:cs typeface="Arial"/>
                <a:sym typeface="Arial"/>
              </a:rPr>
              <a:t>Early Modern Period (16th–18th Century)</a:t>
            </a:r>
            <a:endParaRPr b="1" i="0" sz="10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European Maritime Powers:</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The rise of Spain, Portugal, the Netherlands, France and Britain marked the era of global maritime competition.</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Control over sea routes, colonies and trade networks determined the distribution of global power.</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Military Revolution:</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Advances in firearms, artillery, and naval technology shifted the balance of power, enabling states to expand overseas.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Diplomacy became more institutionalized, including alliances and treaties like the Peace of Westphalia (1648) which established the modern state system and sovereignty principles.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 </a:t>
            </a:r>
            <a:r>
              <a:rPr b="1" i="0" lang="en" sz="1000" u="none" cap="none" strike="noStrike">
                <a:solidFill>
                  <a:srgbClr val="CC0000"/>
                </a:solidFill>
                <a:latin typeface="Arial"/>
                <a:ea typeface="Arial"/>
                <a:cs typeface="Arial"/>
                <a:sym typeface="Arial"/>
              </a:rPr>
              <a:t>Modern Power Struggle in IR (19th–20th Century)</a:t>
            </a:r>
            <a:endParaRPr b="1" i="0" sz="10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The modern international system witnessed major transformations in power hierarchies, ideologies, and global orders.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1. Industrialization and Economic Power</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Industrialization in Europe created unprecedented economic and military capacities.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Britain emerged as the first industrial and imperial superpower, controlling global trade and colonies.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Economic and technological advantages became central to power struggles.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2 World Wars and Ideological Struggles</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World War I (1914–1918):</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Triggered by nationalism, alliances and competition among European powers.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Shifted the balance of power in Europe and led to the collapse of empires (Austro-Hungarian, Ottoman, Russian).</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World War II (1939–1945):</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Reflected ideological, territorial, and economic conflicts.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Nazi Germany, Imperial Japan, and Fascist Italy challenged existing world orders, while the Allies (including the US, UK, and USSR) reshaped global power hierarchies.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Post-War World Order:</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Emergence of bipolarity: United States and Soviet Union as superpowers during the Cold War.</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Ideological struggle between capitalism and communism dominated international politics, forming alliances like NATO and the Warsaw Pact.</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3"/>
          <p:cNvSpPr txBox="1"/>
          <p:nvPr/>
        </p:nvSpPr>
        <p:spPr>
          <a:xfrm>
            <a:off x="150300" y="46260"/>
            <a:ext cx="8843400" cy="475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990000"/>
                </a:solidFill>
                <a:latin typeface="Arial"/>
                <a:ea typeface="Arial"/>
                <a:cs typeface="Arial"/>
                <a:sym typeface="Arial"/>
              </a:rPr>
              <a:t> Shifting Trains of Power in the Contemporary Era</a:t>
            </a:r>
            <a:endParaRPr b="1" i="0" sz="12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The contemporary world order is characterized by multipolarity, globalization, and complex interdependence. Power is no longer concentrated solely in military or territorial dominance; economic, technological and soft power play central roles.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1 End of the Cold War and Unipolarity</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Collapse of the Soviet Union in 1991 ended bipolarity.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The United States emerged as the sole superpower, shaping a unipolar world order.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Globalization, technological advances and liberal economic policies expanded US influence worldwide.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2 Rise of Emerging Powers and Multipolarity</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Economic rise of China, India and other BRICS nations challenges US dominance.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The international system is shifting toward multipolarity where multiple powers influence global governance, trade and security.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Regional powers like Turkey, Brazil and South Africa also play critical roles in regional security and economic cooperation.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3 Technological and Cyber Power</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Modern power struggles increasingly occur in cyberspace, space technology and artificial intelligence.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Cybersecurity, data control and technological innovation determine strategic advantages in contemporary IR.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Countries with advanced technological capabilities influence both domestic and global political outcomes without relying solely on military force.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4 Soft Power and Cultural Influence</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States increasingly rely on soft power to shape global perceptions, norms and alliances.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Cultural diplomacy, education, media, and international organizations allow states to project influence beyond traditional hard power mechanisms.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5 Global Governance and Institutions</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International institutions such as the United Nations, World Trade Organization and International Monetary Fund regulate the use of power in global affairs.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While states remain central actors, institutional frameworks limit unilateral dominance and encourage multilateral cooperation.</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4"/>
          <p:cNvSpPr txBox="1"/>
          <p:nvPr/>
        </p:nvSpPr>
        <p:spPr>
          <a:xfrm>
            <a:off x="71250" y="0"/>
            <a:ext cx="8999400" cy="484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0" i="0" lang="en" sz="1400" u="none" cap="none" strike="noStrike">
                <a:solidFill>
                  <a:srgbClr val="990000"/>
                </a:solidFill>
                <a:latin typeface="Arial"/>
                <a:ea typeface="Arial"/>
                <a:cs typeface="Arial"/>
                <a:sym typeface="Arial"/>
              </a:rPr>
              <a:t>Factors Influencing Shifts in World Orders</a:t>
            </a:r>
            <a:endParaRPr b="0"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Economic Transformation - Industrialization, trade and financial influence shift power balances.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Military Technology - Nuclear weapons, missile technology and cyber capabilities shape strategic hierarchies.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Demographic Changes - Population growth and human capital influence economic and political power.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Ideological Shifts  Democracy, communism and neoliberalism have historically reshaped alliances and global influence.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Globalization - Interconnected economies and transnational institutions affect the exercise of power.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Regional Conflicts and Alliances - Wars, peace processes and regional organizations determine local and global influence.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0" i="0" lang="en" sz="1400" u="none" cap="none" strike="noStrike">
                <a:solidFill>
                  <a:srgbClr val="990000"/>
                </a:solidFill>
                <a:latin typeface="Arial"/>
                <a:ea typeface="Arial"/>
                <a:cs typeface="Arial"/>
                <a:sym typeface="Arial"/>
              </a:rPr>
              <a:t>Contemporary Challenges in Power Struggle</a:t>
            </a:r>
            <a:endParaRPr b="0"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US-China Rivalry - Competition for economic, technological and military supremacy is reshaping the global order.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Regional Conflicts - Middle East, South Asia and Eastern Europe are arenas for localized power struggles.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Non-State Actors - Terrorist organizations, multinational corporations and international NGOs influence global politics.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Climate Change and Resource Scarcity - Environmental crises have emerged as new sources of power competition.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Global Governance vs. Sovereignty -States often resist institutional constraints while seeking to exercise unilateral influence.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5"/>
          <p:cNvPicPr preferRelativeResize="0"/>
          <p:nvPr/>
        </p:nvPicPr>
        <p:blipFill rotWithShape="1">
          <a:blip r:embed="rId3">
            <a:alphaModFix/>
          </a:blip>
          <a:srcRect b="0" l="0" r="0" t="0"/>
          <a:stretch/>
        </p:blipFill>
        <p:spPr>
          <a:xfrm>
            <a:off x="0" y="0"/>
            <a:ext cx="9144000" cy="53159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6"/>
          <p:cNvSpPr txBox="1"/>
          <p:nvPr/>
        </p:nvSpPr>
        <p:spPr>
          <a:xfrm>
            <a:off x="404291" y="643781"/>
            <a:ext cx="8107500" cy="401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990000"/>
                </a:solidFill>
                <a:latin typeface="Arial"/>
                <a:ea typeface="Arial"/>
                <a:cs typeface="Arial"/>
                <a:sym typeface="Arial"/>
              </a:rPr>
              <a:t>Role of Small States in International Relations</a:t>
            </a:r>
            <a:endParaRPr b="1" i="0" sz="15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 the study of International Relations (IR), power remains the central axis around which global politics revolves. While superpowers and great powers often dominate the discourse due to their military, economic  and technological capacities.Small states continue to play crucial and distinctive roles in the international system. Despite having limited resources and capabilities, small states leverage diplomacy, alliances, legal frameworks and soft power to protect their sovereignty, influence global affairs and contribute to international peace and stability.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Small states are generally defined as countries with limited population, economic capacity, military strength and geopolitical influence which constrain their ability to project power unilaterally. Examples include Nepal, Bhutan, Luxembourg and Malta. Nevertheless, in a multipolar and interconnected world, small states are increasingly recognized as active, influential and norm setting actors in both regional and global politics.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This essay examines the characteristics, roles, importance, challenges and theoretical perspectives related to small states in IR, emphasizing their historical and contemporary relevance in the evolving international system.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nvSpPr>
        <p:spPr>
          <a:xfrm>
            <a:off x="-9" y="0"/>
            <a:ext cx="9144000" cy="511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a:t>
            </a:r>
            <a:r>
              <a:rPr b="1" i="0" lang="en" sz="1200" u="none" cap="none" strike="noStrike">
                <a:solidFill>
                  <a:srgbClr val="990000"/>
                </a:solidFill>
                <a:latin typeface="Arial"/>
                <a:ea typeface="Arial"/>
                <a:cs typeface="Arial"/>
                <a:sym typeface="Arial"/>
              </a:rPr>
              <a:t>Characteristics of Small States</a:t>
            </a:r>
            <a:endParaRPr b="1" i="0" sz="12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Small states share several defining features, which distinguish them from larger powers: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Limited Resources: </a:t>
            </a:r>
            <a:r>
              <a:rPr b="0" i="0" lang="en" sz="1200" u="none" cap="none" strike="noStrike">
                <a:solidFill>
                  <a:srgbClr val="000000"/>
                </a:solidFill>
                <a:latin typeface="Arial"/>
                <a:ea typeface="Arial"/>
                <a:cs typeface="Arial"/>
                <a:sym typeface="Arial"/>
              </a:rPr>
              <a:t>They often have constrained military, economic and technological capacities, limiting their hard power capabilities.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Vulnerability</a:t>
            </a:r>
            <a:r>
              <a:rPr b="0" i="0" lang="en" sz="1200" u="none" cap="none" strike="noStrike">
                <a:solidFill>
                  <a:srgbClr val="000000"/>
                </a:solidFill>
                <a:latin typeface="Arial"/>
                <a:ea typeface="Arial"/>
                <a:cs typeface="Arial"/>
                <a:sym typeface="Arial"/>
              </a:rPr>
              <a:t>: Their small size, limited population and geographic exposure make them vulnerable to external pressures and security threats.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Flexibility in Diplomacy: </a:t>
            </a:r>
            <a:r>
              <a:rPr b="0" i="0" lang="en" sz="1200" u="none" cap="none" strike="noStrike">
                <a:solidFill>
                  <a:srgbClr val="000000"/>
                </a:solidFill>
                <a:latin typeface="Arial"/>
                <a:ea typeface="Arial"/>
                <a:cs typeface="Arial"/>
                <a:sym typeface="Arial"/>
              </a:rPr>
              <a:t>Small states can often pursue more agile and innovative foreign policy strategies because they are less constrained by extensive global commitments.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Reliance on Multilateralism: </a:t>
            </a:r>
            <a:r>
              <a:rPr b="0" i="0" lang="en" sz="1200" u="none" cap="none" strike="noStrike">
                <a:solidFill>
                  <a:srgbClr val="000000"/>
                </a:solidFill>
                <a:latin typeface="Arial"/>
                <a:ea typeface="Arial"/>
                <a:cs typeface="Arial"/>
                <a:sym typeface="Arial"/>
              </a:rPr>
              <a:t>They depend on international organizations and collective action to amplify their voice and protect their interests.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Niche Specialization:</a:t>
            </a:r>
            <a:r>
              <a:rPr b="0" i="0" lang="en" sz="1200" u="none" cap="none" strike="noStrike">
                <a:solidFill>
                  <a:srgbClr val="000000"/>
                </a:solidFill>
                <a:latin typeface="Arial"/>
                <a:ea typeface="Arial"/>
                <a:cs typeface="Arial"/>
                <a:sym typeface="Arial"/>
              </a:rPr>
              <a:t> Many small states gain influence through specialized roles in areas such as finance, environment, humanitarian diplomacy or regional mediation.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These characteristics create both opportunities and limitations, shaping how small states interact with larger powers and contribute to global governance.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a:t>
            </a:r>
            <a:r>
              <a:rPr b="1" i="0" lang="en" sz="1200" u="none" cap="none" strike="noStrike">
                <a:solidFill>
                  <a:srgbClr val="990000"/>
                </a:solidFill>
                <a:latin typeface="Arial"/>
                <a:ea typeface="Arial"/>
                <a:cs typeface="Arial"/>
                <a:sym typeface="Arial"/>
              </a:rPr>
              <a:t>Historical Role of Small States</a:t>
            </a:r>
            <a:endParaRPr b="1" i="0" sz="12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Historically, small states have played significant roles in shaping international politics despite their limitations.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Medieval and Early Modern Periods: </a:t>
            </a:r>
            <a:r>
              <a:rPr b="0" i="0" lang="en" sz="1200" u="none" cap="none" strike="noStrike">
                <a:solidFill>
                  <a:srgbClr val="000000"/>
                </a:solidFill>
                <a:latin typeface="Arial"/>
                <a:ea typeface="Arial"/>
                <a:cs typeface="Arial"/>
                <a:sym typeface="Arial"/>
              </a:rPr>
              <a:t>Small principalities and city-states in Europe, such as Venice, Geneva and the Dutch Republic, influenced trade, diplomacy and culture far beyond their size through strategic alliances and economic specialization.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Colonial Era and Post-Colonial States:</a:t>
            </a:r>
            <a:r>
              <a:rPr b="0" i="0" lang="en" sz="1200" u="none" cap="none" strike="noStrike">
                <a:solidFill>
                  <a:srgbClr val="000000"/>
                </a:solidFill>
                <a:latin typeface="Arial"/>
                <a:ea typeface="Arial"/>
                <a:cs typeface="Arial"/>
                <a:sym typeface="Arial"/>
              </a:rPr>
              <a:t> Newly independent small states in Asia, Africa, and Latin America used international law, diplomacy, and multilateralism to assert sovereignty, gain recognition, and participate in shaping Post colonial global norms.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Cold War Period: </a:t>
            </a:r>
            <a:r>
              <a:rPr b="0" i="0" lang="en" sz="1200" u="none" cap="none" strike="noStrike">
                <a:solidFill>
                  <a:srgbClr val="000000"/>
                </a:solidFill>
                <a:latin typeface="Arial"/>
                <a:ea typeface="Arial"/>
                <a:cs typeface="Arial"/>
                <a:sym typeface="Arial"/>
              </a:rPr>
              <a:t>During the bipolar Cold War system, small states like Norway, Finland and Sweden navigated superpower rivalries through neutrality, multilateral diplomacy and active participation in the United Nations.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Historically, small states often acted as mediators, norm entrepreneurs and facilitators of international agreements, demonstrating that influence is not always proportional to size or military strength.</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nvSpPr>
        <p:spPr>
          <a:xfrm>
            <a:off x="68400" y="0"/>
            <a:ext cx="9007200" cy="495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 </a:t>
            </a:r>
            <a:r>
              <a:rPr b="1" i="0" lang="en" sz="1300" u="none" cap="none" strike="noStrike">
                <a:solidFill>
                  <a:srgbClr val="CC0000"/>
                </a:solidFill>
                <a:latin typeface="Arial"/>
                <a:ea typeface="Arial"/>
                <a:cs typeface="Arial"/>
                <a:sym typeface="Arial"/>
              </a:rPr>
              <a:t>Roles of Small States in Contemporary IR</a:t>
            </a:r>
            <a:endParaRPr b="1" i="0" sz="13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Despite their limited hard power, small states perform multiple critical functions in the contemporary international system:</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1. Diplomacy and Mediation</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Small states often act as neutral facilitators in international disputes, offering mediation services where larger powers may have conflicting interests.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Example: Norway has mediated in peace processes in the Middle East, Sri Lanka and Colombia, leveraging its credibility, neutrality and diplomatic expertise.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By providing a platform for negotiation, small states contribute to conflict resolution and international stability.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2. Multilateral Engagement</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Small states rely heavily on international organizations such as the United Nations, World Trade Organization and regional bodies to amplify their voice and safeguard interests.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Active participation allows small states to influence norm setting, secure development aid and contribute to global governance structures.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Example: Luxembourg plays a significant role in EU decision-making, particularly in financial and regulatory matters, despite its small size.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3 Advocacy for International Law and Norms</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Small states often champion international law, human rights and multilateral norms to protect their sovereignty and counterbalance larger powers.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By promoting principles of equality, legality and multilateralism, small states reinforce rules based international order.</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Example: Scandinavian countries such as Sweden and Norway consistently advocate for international humanitarian law and climate action initiatives.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4. Strategic Alliances and Security</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Small states often align with larger powers or regional organizations to ensure security and gain political leverage.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Membership in NATO, the European Union or regional security pacts allows small states to benefit from collective security and project influence indirectly.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Example: Small Eastern European states have strengthened security guarantees through NATO membership, ensuring protection against regional threats.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5 Niche Diplomacy and Soft Power</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Many small states focus on specialized policy areas to exert influence disproportionate to their size.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Examples: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Iceland in Arctic governance and environmental policy.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Singapore as a hub for finance, trade and global diplomacy.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By emphasizing soft power, cultural diplomacy and normative leadership, small states enhance international recognition and influence.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6. Regional Leadership and Cooperation</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In certain regions, small states can lead cooperative initiatives addressing development, trade and environmental challenges.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Example: Small Caribbean states collectively advocate for climate change mitigation and disaster resilience through regional forums like CARICOM.</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Regional cooperation increases bargaining power in negotiations with larger states or multinational institutions</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nvSpPr>
        <p:spPr>
          <a:xfrm>
            <a:off x="36601" y="53970"/>
            <a:ext cx="9070800" cy="505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400" u="none" cap="none" strike="noStrike">
                <a:solidFill>
                  <a:srgbClr val="CC0000"/>
                </a:solidFill>
                <a:latin typeface="Arial"/>
                <a:ea typeface="Arial"/>
                <a:cs typeface="Arial"/>
                <a:sym typeface="Arial"/>
              </a:rPr>
              <a:t>Importance of Small States in Contemporary IR</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Promoting Peace and Stability:</a:t>
            </a:r>
            <a:r>
              <a:rPr b="0" i="0" lang="en" sz="1400" u="none" cap="none" strike="noStrike">
                <a:solidFill>
                  <a:srgbClr val="000000"/>
                </a:solidFill>
                <a:latin typeface="Arial"/>
                <a:ea typeface="Arial"/>
                <a:cs typeface="Arial"/>
                <a:sym typeface="Arial"/>
              </a:rPr>
              <a:t> Small states often facilitate conflict resolution and mediate disputes.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Shaping Norms and Rules: They contribute to the development and enforcement of international law and standards.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Balancing Power:</a:t>
            </a:r>
            <a:r>
              <a:rPr b="0" i="0" lang="en" sz="1400" u="none" cap="none" strike="noStrike">
                <a:solidFill>
                  <a:srgbClr val="000000"/>
                </a:solidFill>
                <a:latin typeface="Arial"/>
                <a:ea typeface="Arial"/>
                <a:cs typeface="Arial"/>
                <a:sym typeface="Arial"/>
              </a:rPr>
              <a:t> In multipolar systems, small states can form coalitions to counterbalance larger powers.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Regional Leadership: Small states play significant roles in fostering regional cooperation and sustainable 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Innovative Diplomacy:</a:t>
            </a:r>
            <a:r>
              <a:rPr b="0" i="0" lang="en" sz="1400" u="none" cap="none" strike="noStrike">
                <a:solidFill>
                  <a:srgbClr val="000000"/>
                </a:solidFill>
                <a:latin typeface="Arial"/>
                <a:ea typeface="Arial"/>
                <a:cs typeface="Arial"/>
                <a:sym typeface="Arial"/>
              </a:rPr>
              <a:t> By employing soft power and niche specialization, small states exercise influence disproportionate to their size.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C0000"/>
                </a:solidFill>
                <a:latin typeface="Arial"/>
                <a:ea typeface="Arial"/>
                <a:cs typeface="Arial"/>
                <a:sym typeface="Arial"/>
              </a:rPr>
              <a:t>Challenges Faced by Small States</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Security Vulnerabilities:</a:t>
            </a:r>
            <a:r>
              <a:rPr b="0" i="0" lang="en" sz="1400" u="none" cap="none" strike="noStrike">
                <a:solidFill>
                  <a:srgbClr val="000000"/>
                </a:solidFill>
                <a:latin typeface="Arial"/>
                <a:ea typeface="Arial"/>
                <a:cs typeface="Arial"/>
                <a:sym typeface="Arial"/>
              </a:rPr>
              <a:t> Limited military capability makes them dependent on alliances and global order.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Economic Dependence:</a:t>
            </a:r>
            <a:r>
              <a:rPr b="0" i="0" lang="en" sz="1400" u="none" cap="none" strike="noStrike">
                <a:solidFill>
                  <a:srgbClr val="000000"/>
                </a:solidFill>
                <a:latin typeface="Arial"/>
                <a:ea typeface="Arial"/>
                <a:cs typeface="Arial"/>
                <a:sym typeface="Arial"/>
              </a:rPr>
              <a:t> Reliance on foreign trade, investment and aid can constrain policy autonomy.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Limited Global Influence:</a:t>
            </a:r>
            <a:r>
              <a:rPr b="0" i="0" lang="en" sz="1400" u="none" cap="none" strike="noStrike">
                <a:solidFill>
                  <a:srgbClr val="000000"/>
                </a:solidFill>
                <a:latin typeface="Arial"/>
                <a:ea typeface="Arial"/>
                <a:cs typeface="Arial"/>
                <a:sym typeface="Arial"/>
              </a:rPr>
              <a:t> In unilateral decision making, small states often have minimal leverage.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Pressure from Major Powers: </a:t>
            </a:r>
            <a:r>
              <a:rPr b="0" i="0" lang="en" sz="1400" u="none" cap="none" strike="noStrike">
                <a:solidFill>
                  <a:srgbClr val="000000"/>
                </a:solidFill>
                <a:latin typeface="Arial"/>
                <a:ea typeface="Arial"/>
                <a:cs typeface="Arial"/>
                <a:sym typeface="Arial"/>
              </a:rPr>
              <a:t>Geopolitical conflicts between large states can marginalize or pressure small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Globalization Risks:</a:t>
            </a:r>
            <a:r>
              <a:rPr b="0" i="0" lang="en" sz="1400" u="none" cap="none" strike="noStrike">
                <a:solidFill>
                  <a:srgbClr val="000000"/>
                </a:solidFill>
                <a:latin typeface="Arial"/>
                <a:ea typeface="Arial"/>
                <a:cs typeface="Arial"/>
                <a:sym typeface="Arial"/>
              </a:rPr>
              <a:t> Small states must adapt to rapid technological, economic and environmental changes to maintain relevance.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400" u="none" cap="none" strike="noStrike">
                <a:solidFill>
                  <a:srgbClr val="990000"/>
                </a:solidFill>
                <a:latin typeface="Arial"/>
                <a:ea typeface="Arial"/>
                <a:cs typeface="Arial"/>
                <a:sym typeface="Arial"/>
              </a:rPr>
              <a:t>Case Studies</a:t>
            </a:r>
            <a:endParaRPr b="1"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Norway</a:t>
            </a:r>
            <a:r>
              <a:rPr b="0" i="0" lang="en" sz="1400" u="none" cap="none" strike="noStrike">
                <a:solidFill>
                  <a:srgbClr val="000000"/>
                </a:solidFill>
                <a:latin typeface="Arial"/>
                <a:ea typeface="Arial"/>
                <a:cs typeface="Arial"/>
                <a:sym typeface="Arial"/>
              </a:rPr>
              <a:t>: Neutral mediator and advocate for peace and humanitarian law.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Singapore</a:t>
            </a:r>
            <a:r>
              <a:rPr b="0" i="0" lang="en" sz="1400" u="none" cap="none" strike="noStrike">
                <a:solidFill>
                  <a:srgbClr val="000000"/>
                </a:solidFill>
                <a:latin typeface="Arial"/>
                <a:ea typeface="Arial"/>
                <a:cs typeface="Arial"/>
                <a:sym typeface="Arial"/>
              </a:rPr>
              <a:t>: Leveraging economic and technological hubs to gain global influence.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Luxembourg</a:t>
            </a:r>
            <a:r>
              <a:rPr b="0" i="0" lang="en" sz="1400" u="none" cap="none" strike="noStrike">
                <a:solidFill>
                  <a:srgbClr val="000000"/>
                </a:solidFill>
                <a:latin typeface="Arial"/>
                <a:ea typeface="Arial"/>
                <a:cs typeface="Arial"/>
                <a:sym typeface="Arial"/>
              </a:rPr>
              <a:t>: Financial and regulatory influence in European and global institutions.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Nepal</a:t>
            </a:r>
            <a:r>
              <a:rPr b="0" i="0" lang="en" sz="1400" u="none" cap="none" strike="noStrike">
                <a:solidFill>
                  <a:srgbClr val="000000"/>
                </a:solidFill>
                <a:latin typeface="Arial"/>
                <a:ea typeface="Arial"/>
                <a:cs typeface="Arial"/>
                <a:sym typeface="Arial"/>
              </a:rPr>
              <a:t>: Balances relations between regional powers India and China to maintain sovereignty and economic cooperation.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nvSpPr>
        <p:spPr>
          <a:xfrm>
            <a:off x="138779" y="485727"/>
            <a:ext cx="8612100" cy="378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90000"/>
                </a:solidFill>
                <a:latin typeface="Arial"/>
                <a:ea typeface="Arial"/>
                <a:cs typeface="Arial"/>
                <a:sym typeface="Arial"/>
              </a:rPr>
              <a:t>Concept and Limitations of Power in International Relations</a:t>
            </a:r>
            <a:endParaRPr b="1"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Power is one of the most fundamental concepts in International Relations. The study of international politics largely revolves around the distribution, use and limitations of power among states. In the international system, where there is no central authority above states, power becomes the primary means through which countries pursue their national interests, ensure their security  and influence global outcomes.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concept of power has been widely discussed by scholars of international relations. For instance, Hans J. Morgenthau, a leading thinker of Realism argued that international politics is essentially a struggle for power. According to Morgenthau, nations continuously compete to increase their power in order to protect their interests and survive in an anarchic international 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However, while power is central to international relations, it is not unlimited or absolute. Various political, economic, social and institutional factors place limitations on the exercise of power by states. Understanding both the concept and limitations of power is therefore essential for analyzing international relations.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3"/>
          <p:cNvSpPr txBox="1"/>
          <p:nvPr/>
        </p:nvSpPr>
        <p:spPr>
          <a:xfrm>
            <a:off x="50115" y="370078"/>
            <a:ext cx="8666100" cy="401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500" u="none" cap="none" strike="noStrike">
                <a:solidFill>
                  <a:srgbClr val="990000"/>
                </a:solidFill>
                <a:latin typeface="Arial"/>
                <a:ea typeface="Arial"/>
                <a:cs typeface="Arial"/>
                <a:sym typeface="Arial"/>
              </a:rPr>
              <a:t>Concept of Power in International Relations</a:t>
            </a:r>
            <a:endParaRPr b="1" i="0" sz="15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 international relations, power generally refers to the ability or capacity of a state to influence the behavior, decisions or actions of other states in accordance with its own interests. Power enables states to shape international outcomes, enforce policies and achieve strategic objectives.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Power in international relations is often understood in terms of influence, control and capability. It allows a country to persuade or compel other states to act in a certain way. Power may be exercised through military force, economic pressure, diplomatic negotiation or cultural attraction.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One of the most influential definitions of power was provided by Robert A. Dahl who defined power as the ability of one actor to get another actor to do something that they would not otherwise do. In the context of international relations, this definition highlights the role of influence and persuasion in shaping the behavior of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Power is not limited to military strength alone. Modern international relations scholars recognize that power is multidimensional and includes various forms such as military, economic, political, technological and cultural power.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4"/>
          <p:cNvSpPr txBox="1"/>
          <p:nvPr/>
        </p:nvSpPr>
        <p:spPr>
          <a:xfrm>
            <a:off x="111803" y="11839"/>
            <a:ext cx="9144000" cy="511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a:t>
            </a:r>
            <a:r>
              <a:rPr b="1" i="0" lang="en" sz="1200" u="none" cap="none" strike="noStrike">
                <a:solidFill>
                  <a:srgbClr val="990000"/>
                </a:solidFill>
                <a:latin typeface="Arial"/>
                <a:ea typeface="Arial"/>
                <a:cs typeface="Arial"/>
                <a:sym typeface="Arial"/>
              </a:rPr>
              <a:t>Elements or Sources of National Power</a:t>
            </a:r>
            <a:endParaRPr b="1" i="0" sz="12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The power of a state in international relations is derived from several elements or sources. These factors collectively determine the strength and influence of a country in global politics.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CC0000"/>
                </a:solidFill>
                <a:latin typeface="Arial"/>
                <a:ea typeface="Arial"/>
                <a:cs typeface="Arial"/>
                <a:sym typeface="Arial"/>
              </a:rPr>
              <a:t>Military Power: </a:t>
            </a:r>
            <a:r>
              <a:rPr b="0" i="0" lang="en" sz="1200" u="none" cap="none" strike="noStrike">
                <a:solidFill>
                  <a:srgbClr val="000000"/>
                </a:solidFill>
                <a:latin typeface="Arial"/>
                <a:ea typeface="Arial"/>
                <a:cs typeface="Arial"/>
                <a:sym typeface="Arial"/>
              </a:rPr>
              <a:t>Military power has traditionally been considered the most visible and important element of national power. It includes the size and capability of armed forces, defense technology, weapons systems and strategic capabilities.A strong military allows a country to defend its territory, deter aggression and project power internationally. Military alliances and defense partnerships also enhance the strategic strength of states.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However, military power alone cannot guarantee influence in all areas of international relations especially in the modern era where economic and technological factors have become increasingly significant.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A61C00"/>
                </a:solidFill>
                <a:latin typeface="Arial"/>
                <a:ea typeface="Arial"/>
                <a:cs typeface="Arial"/>
                <a:sym typeface="Arial"/>
              </a:rPr>
              <a:t>Economic Power:</a:t>
            </a:r>
            <a:r>
              <a:rPr b="0" i="0" lang="en" sz="1200" u="none" cap="none" strike="noStrike">
                <a:solidFill>
                  <a:srgbClr val="000000"/>
                </a:solidFill>
                <a:latin typeface="Arial"/>
                <a:ea typeface="Arial"/>
                <a:cs typeface="Arial"/>
                <a:sym typeface="Arial"/>
              </a:rPr>
              <a:t>Economic  strength is another crucial source of national power. Countries with strong economies possess greater resources to influence global trade, investment and financial systems.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Economic power enables states to use tools such as trade agreements, economic sanctions, foreign aid and development assistance to shape international relations. Economic influence can sometimes be more effective than military force in achieving foreign policy objectives.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a:t>
            </a:r>
            <a:r>
              <a:rPr b="1" i="0" lang="en" sz="1200" u="none" cap="none" strike="noStrike">
                <a:solidFill>
                  <a:srgbClr val="990000"/>
                </a:solidFill>
                <a:latin typeface="Arial"/>
                <a:ea typeface="Arial"/>
                <a:cs typeface="Arial"/>
                <a:sym typeface="Arial"/>
              </a:rPr>
              <a:t>Political and Diplomatic Power :</a:t>
            </a:r>
            <a:r>
              <a:rPr b="0" i="0" lang="en" sz="1200" u="none" cap="none" strike="noStrike">
                <a:solidFill>
                  <a:srgbClr val="000000"/>
                </a:solidFill>
                <a:latin typeface="Arial"/>
                <a:ea typeface="Arial"/>
                <a:cs typeface="Arial"/>
                <a:sym typeface="Arial"/>
              </a:rPr>
              <a:t>Political stability and effective governance contribute significantly to national power. Countries with stable political systems and strong institutions are better able to implement foreign policies and maintain international credibility.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Diplomatic power also plays an important role in international relations. Through diplomacy, negotiation and participation in international organizations, states can promote their interests and build alliances.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a:t>
            </a:r>
            <a:r>
              <a:rPr b="1" i="0" lang="en" sz="1200" u="none" cap="none" strike="noStrike">
                <a:solidFill>
                  <a:srgbClr val="990000"/>
                </a:solidFill>
                <a:latin typeface="Arial"/>
                <a:ea typeface="Arial"/>
                <a:cs typeface="Arial"/>
                <a:sym typeface="Arial"/>
              </a:rPr>
              <a:t>Technological Power:</a:t>
            </a:r>
            <a:r>
              <a:rPr b="0" i="0" lang="en" sz="1200" u="none" cap="none" strike="noStrike">
                <a:solidFill>
                  <a:srgbClr val="000000"/>
                </a:solidFill>
                <a:latin typeface="Arial"/>
                <a:ea typeface="Arial"/>
                <a:cs typeface="Arial"/>
                <a:sym typeface="Arial"/>
              </a:rPr>
              <a:t>Technological advancement is increasingly becoming a major component of national power. Countries that lead in scientific innovation, digital technology, artificial intelligence and space research often gain strategic advantages in international competition.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Technological capabilities influence military power, economic development and global influence.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990000"/>
                </a:solidFill>
                <a:latin typeface="Arial"/>
                <a:ea typeface="Arial"/>
                <a:cs typeface="Arial"/>
                <a:sym typeface="Arial"/>
              </a:rPr>
              <a:t>Cultural and Ideological Power: </a:t>
            </a:r>
            <a:r>
              <a:rPr b="0" i="0" lang="en" sz="1200" u="none" cap="none" strike="noStrike">
                <a:solidFill>
                  <a:srgbClr val="000000"/>
                </a:solidFill>
                <a:latin typeface="Arial"/>
                <a:ea typeface="Arial"/>
                <a:cs typeface="Arial"/>
                <a:sym typeface="Arial"/>
              </a:rPr>
              <a:t>In recent decades, scholars have emphasized the importance of cultural influence and attraction. Joseph Nye introduced the concept of Soft Power, which refers to the ability of a country to influence others through culture, values and policies rather than through coercion.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Soft power can be exercised through education, media, culture, diplomacy and international reputation. Countries with strong cultural appeal and attractive political values often gain global influence without the use of force.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nvSpPr>
        <p:spPr>
          <a:xfrm>
            <a:off x="0" y="0"/>
            <a:ext cx="8912700" cy="420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400" u="none" cap="none" strike="noStrike">
                <a:solidFill>
                  <a:srgbClr val="990000"/>
                </a:solidFill>
                <a:latin typeface="Arial"/>
                <a:ea typeface="Arial"/>
                <a:cs typeface="Arial"/>
                <a:sym typeface="Arial"/>
              </a:rPr>
              <a:t>Importance of Power in International Relations</a:t>
            </a:r>
            <a:endParaRPr b="1"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Power plays a central role in international relations for several reasons.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First, power is essential for the protection of national sovereignty and security. States rely on their power capabilities to defend themselves from external threats and maintain territorial integrity.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Second, power enables states to pursue and protect their national interests. Through power, countries can influence international policies, shape global institutions and secure economic opportunities.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Third, power determines the status and influence of states in the international system. Powerful states often play leading roles in global decision making and international organizations.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Fourth, power contributes to the balance of power among states. The balance of power is an important mechanism for maintaining stability in international relations by preventing any single state from becoming too dominant.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Finally, power influences the formation of alliances and international partnerships. States often cooperate with others to increase their collective power and address common challenges.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nvSpPr>
        <p:spPr>
          <a:xfrm>
            <a:off x="42439" y="-7"/>
            <a:ext cx="9059100" cy="514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a:t>
            </a:r>
            <a:r>
              <a:rPr b="1" i="0" lang="en" sz="1400" u="none" cap="none" strike="noStrike">
                <a:solidFill>
                  <a:srgbClr val="CC0000"/>
                </a:solidFill>
                <a:latin typeface="Arial"/>
                <a:ea typeface="Arial"/>
                <a:cs typeface="Arial"/>
                <a:sym typeface="Arial"/>
              </a:rPr>
              <a:t>Limitations of Power in International Relations</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Despite its importance, power has several limitations in international relations. Even the most powerful states face constraints in their ability to control global events.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1 Power is Not Absolute</a:t>
            </a:r>
            <a:r>
              <a:rPr b="0" i="0" lang="en"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No state possesses unlimited power. Even the strongest countries cannot completely control the actions of other states or predict all international outcomes. Resistance from other states and global actors often limits the effectiveness of power.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2 Economic Costs of Power:</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Maintaining military and economic power requires enormous financial resources. Defense spending, technological development, and global commitments can place significant burdens on national economies.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High economic costs can reduce the sustainability of power over time.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3 Influence of International Law and Institutions</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International law, treaties and global institutions often restrict the unilateral actions of states. Organizations such as the United Nations play an important role in promoting international norms and regulating the behavior of states.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Although powerful states may influence these institutions, they are still constrained by international rules and diplomatic pressures.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4. Domestic Political Constraints</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Domestic political factors such as public opinion, democratic institutions, and political opposition can limit the foreign policy actions of governments. Leaders must often balance international ambitions with domestic political considerations.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5. Rise of New Powers</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The international system is constantly changing and the emergence of new powers can challenge the dominance of existing powerful states. Shifts in economic growth, technological innovation and geopolitical influence can alter the global balance of power.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6 Global Interdependence</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Modern globalization has created deep economic and social interdependence among countries. In such a highly interconnected world, unilateral use of power may produce negative consequences for the state exercising it.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Cooperation and multilateral diplomacy have therefore become increasingly important.</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7"/>
          <p:cNvSpPr txBox="1"/>
          <p:nvPr/>
        </p:nvSpPr>
        <p:spPr>
          <a:xfrm>
            <a:off x="0" y="11850"/>
            <a:ext cx="9144000" cy="511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CC0000"/>
                </a:solidFill>
                <a:latin typeface="Arial"/>
                <a:ea typeface="Arial"/>
                <a:cs typeface="Arial"/>
                <a:sym typeface="Arial"/>
              </a:rPr>
              <a:t>Hierarchy of Power in International Relations</a:t>
            </a:r>
            <a:endParaRPr b="1" i="0" sz="12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The concept of hierarchy of power is an important aspect of International Relations. It refers to the ranking or classification of states based on their relative power and influence in the international system. Although the international system is often described as anarchic meaning there is no central global authority states are not equal in terms of their capabilities and influence. Some countries possess greater military, economic, political and technological resources than others which places them at different levels in the global hierarchy of power.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Scholars of international relations have long studied how power is distributed among states and how this distribution shapes global politics. According to Kenneth Waltz, the structure of the international system is largely determined by the distribution of capabilities among major powers. This distribution creates a hierarchical arrangement in which some states dominate while others play secondary roles.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The hierarchy of power helps explain patterns of leadership, influence, cooperation and conflict in international relations.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CC0000"/>
                </a:solidFill>
                <a:latin typeface="Arial"/>
                <a:ea typeface="Arial"/>
                <a:cs typeface="Arial"/>
                <a:sym typeface="Arial"/>
              </a:rPr>
              <a:t>Meaning of Hierarchy of Power</a:t>
            </a:r>
            <a:endParaRPr b="0" i="0" sz="12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Hierarchy of power refers to the stratification of states according to their power, capabilities and influence in global affairs. In this hierarchy, states are ranked from the most powerful to the least powerful.</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Power in this context includes several elements such as: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Military capability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Economic strength</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Technological advancement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Political stability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Diplomatic influence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Cultural attraction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States possessing greater resources and capabilities occupy higher positions in the hierarchy while weaker states occupy lower levels.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This hierarchy affects how states interact with one another, how alliances are formed and how international policies are shaped.</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8"/>
          <p:cNvSpPr txBox="1"/>
          <p:nvPr/>
        </p:nvSpPr>
        <p:spPr>
          <a:xfrm>
            <a:off x="154199" y="-115649"/>
            <a:ext cx="9144000" cy="515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CC0000"/>
                </a:solidFill>
                <a:latin typeface="Arial"/>
                <a:ea typeface="Arial"/>
                <a:cs typeface="Arial"/>
                <a:sym typeface="Arial"/>
              </a:rPr>
              <a:t>Levels of Power in the International System</a:t>
            </a:r>
            <a:endParaRPr b="1" i="0" sz="12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Scholars generally classify states into several categories based on their power and influence.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1 </a:t>
            </a:r>
            <a:r>
              <a:rPr b="1" i="0" lang="en" sz="1000" u="none" cap="none" strike="noStrike">
                <a:solidFill>
                  <a:srgbClr val="000000"/>
                </a:solidFill>
                <a:latin typeface="Arial"/>
                <a:ea typeface="Arial"/>
                <a:cs typeface="Arial"/>
                <a:sym typeface="Arial"/>
              </a:rPr>
              <a:t>Superpowers</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Superpowers are states with dominant military, economic, technological and political capabilities that allow them to influence global events on a worldwide scale. They possess the ability to project power across the entire international system.</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During the Cold War, two superpowers dominated global politics the United States and the Soviet Union. These two countries competed for global influence and shaped the international political order.</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Today, the United States is often considered the most powerful global actor although the rise of China has created a more complex global power structure.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Superpowers typically possess,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Strong military forces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Advanced technological capabilities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Large economies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Global political influence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Nuclear weapons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2 Great Powers</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Great powers are states that possess significant military and economic capabilities and can influence international affairs though not to the same extent as superpowers.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These countries play important roles in global decision making and often participate actively in international institutions and diplomatic negotiations.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Examples of great powers include- United Kingdom,France,Russia,Germany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Great powers usually have strong economies, advanced technology and significant diplomatic influence.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3 Middle Powers</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Middle powers are states with moderate levels of influence in international relations. They do not dominate global politics but often play constructive roles in diplomacy, peacekeeping and international cooperation.</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Middle powers frequently support multilateral institutions and international law.</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Examples :Canada, Australia ,South Korea</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These countries often act as mediators in international conflicts and contribute to global governance.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4 Small Powers</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Small powers are states with limited economic, military and political capabilities. Their influence in global affairs is generally restricted.</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However, small states can still play important roles through diplomacy, regional cooperation and participation in international organizations.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Examples : Nepal and Bhutan.</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Small states often rely on international law, alliances and diplomac</a:t>
            </a:r>
            <a:r>
              <a:rPr b="0" i="0" lang="en" sz="1100" u="none" cap="none" strike="noStrike">
                <a:solidFill>
                  <a:srgbClr val="000000"/>
                </a:solidFill>
                <a:latin typeface="Arial"/>
                <a:ea typeface="Arial"/>
                <a:cs typeface="Arial"/>
                <a:sym typeface="Arial"/>
              </a:rPr>
              <a:t>y to protect their interests.</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9"/>
          <p:cNvSpPr txBox="1"/>
          <p:nvPr/>
        </p:nvSpPr>
        <p:spPr>
          <a:xfrm>
            <a:off x="0" y="0"/>
            <a:ext cx="9144000" cy="503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 </a:t>
            </a:r>
            <a:r>
              <a:rPr b="1" i="0" lang="en" sz="1300" u="none" cap="none" strike="noStrike">
                <a:solidFill>
                  <a:srgbClr val="CC0000"/>
                </a:solidFill>
                <a:latin typeface="Arial"/>
                <a:ea typeface="Arial"/>
                <a:cs typeface="Arial"/>
                <a:sym typeface="Arial"/>
              </a:rPr>
              <a:t>Factors Determining the Hierarchy of Power</a:t>
            </a:r>
            <a:endParaRPr b="1" i="0" sz="13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Several factors determine the position of a country within the global hierarchy of power:</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Arial"/>
                <a:ea typeface="Arial"/>
                <a:cs typeface="Arial"/>
                <a:sym typeface="Arial"/>
              </a:rPr>
              <a:t>Military Strength</a:t>
            </a:r>
            <a:r>
              <a:rPr b="0" i="0" lang="en" sz="1300" u="none" cap="none" strike="noStrike">
                <a:solidFill>
                  <a:srgbClr val="000000"/>
                </a:solidFill>
                <a:latin typeface="Arial"/>
                <a:ea typeface="Arial"/>
                <a:cs typeface="Arial"/>
                <a:sym typeface="Arial"/>
              </a:rPr>
              <a:t> - size and capability of armed forces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Arial"/>
                <a:ea typeface="Arial"/>
                <a:cs typeface="Arial"/>
                <a:sym typeface="Arial"/>
              </a:rPr>
              <a:t>Economic Capacity </a:t>
            </a:r>
            <a:r>
              <a:rPr b="0" i="0" lang="en" sz="1300" u="none" cap="none" strike="noStrike">
                <a:solidFill>
                  <a:srgbClr val="000000"/>
                </a:solidFill>
                <a:latin typeface="Arial"/>
                <a:ea typeface="Arial"/>
                <a:cs typeface="Arial"/>
                <a:sym typeface="Arial"/>
              </a:rPr>
              <a:t>- GDP, industrial production and trade influence</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Arial"/>
                <a:ea typeface="Arial"/>
                <a:cs typeface="Arial"/>
                <a:sym typeface="Arial"/>
              </a:rPr>
              <a:t>Population and Territory</a:t>
            </a:r>
            <a:r>
              <a:rPr b="0" i="0" lang="en" sz="1300" u="none" cap="none" strike="noStrike">
                <a:solidFill>
                  <a:srgbClr val="000000"/>
                </a:solidFill>
                <a:latin typeface="Arial"/>
                <a:ea typeface="Arial"/>
                <a:cs typeface="Arial"/>
                <a:sym typeface="Arial"/>
              </a:rPr>
              <a:t> - demographic and geographic advantages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Arial"/>
                <a:ea typeface="Arial"/>
                <a:cs typeface="Arial"/>
                <a:sym typeface="Arial"/>
              </a:rPr>
              <a:t>Technological Development </a:t>
            </a:r>
            <a:r>
              <a:rPr b="0" i="0" lang="en" sz="1300" u="none" cap="none" strike="noStrike">
                <a:solidFill>
                  <a:srgbClr val="000000"/>
                </a:solidFill>
                <a:latin typeface="Arial"/>
                <a:ea typeface="Arial"/>
                <a:cs typeface="Arial"/>
                <a:sym typeface="Arial"/>
              </a:rPr>
              <a:t>- scientific innovation and research</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Arial"/>
                <a:ea typeface="Arial"/>
                <a:cs typeface="Arial"/>
                <a:sym typeface="Arial"/>
              </a:rPr>
              <a:t>Political Stability </a:t>
            </a:r>
            <a:r>
              <a:rPr b="0" i="0" lang="en" sz="1300" u="none" cap="none" strike="noStrike">
                <a:solidFill>
                  <a:srgbClr val="000000"/>
                </a:solidFill>
                <a:latin typeface="Arial"/>
                <a:ea typeface="Arial"/>
                <a:cs typeface="Arial"/>
                <a:sym typeface="Arial"/>
              </a:rPr>
              <a:t>- effective governance and institutional strength</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Arial"/>
                <a:ea typeface="Arial"/>
                <a:cs typeface="Arial"/>
                <a:sym typeface="Arial"/>
              </a:rPr>
              <a:t>Diplomatic Influence</a:t>
            </a:r>
            <a:r>
              <a:rPr b="0" i="0" lang="en" sz="1300" u="none" cap="none" strike="noStrike">
                <a:solidFill>
                  <a:srgbClr val="000000"/>
                </a:solidFill>
                <a:latin typeface="Arial"/>
                <a:ea typeface="Arial"/>
                <a:cs typeface="Arial"/>
                <a:sym typeface="Arial"/>
              </a:rPr>
              <a:t> - participation in international organizations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Arial"/>
                <a:ea typeface="Arial"/>
                <a:cs typeface="Arial"/>
                <a:sym typeface="Arial"/>
              </a:rPr>
              <a:t>Cultural and Soft Power</a:t>
            </a:r>
            <a:r>
              <a:rPr b="0" i="0" lang="en" sz="1300" u="none" cap="none" strike="noStrike">
                <a:solidFill>
                  <a:srgbClr val="000000"/>
                </a:solidFill>
                <a:latin typeface="Arial"/>
                <a:ea typeface="Arial"/>
                <a:cs typeface="Arial"/>
                <a:sym typeface="Arial"/>
              </a:rPr>
              <a:t> -global appeal of culture and values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These factors collectively determine the overall power of a state.</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 </a:t>
            </a:r>
            <a:r>
              <a:rPr b="1" i="0" lang="en" sz="1300" u="none" cap="none" strike="noStrike">
                <a:solidFill>
                  <a:srgbClr val="CC0000"/>
                </a:solidFill>
                <a:latin typeface="Arial"/>
                <a:ea typeface="Arial"/>
                <a:cs typeface="Arial"/>
                <a:sym typeface="Arial"/>
              </a:rPr>
              <a:t>Importance of the Hierarchy of Power</a:t>
            </a:r>
            <a:endParaRPr b="1" i="0" sz="13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The hierarchy of power plays an important role in shaping international relations.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First, it influences global leadership and decision making. Powerful states often dominate international institutions and set global agendas.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Second, it affects security and military alliances. Countries often form alliances with stronger powers for protection.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Third, the hierarchy of power shapes the balance of power system which helps prevent the dominance of any single state.</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Fourth, it determines the distribution of influence in international organizations and global governance.</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 </a:t>
            </a:r>
            <a:r>
              <a:rPr b="1" i="0" lang="en" sz="1300" u="none" cap="none" strike="noStrike">
                <a:solidFill>
                  <a:srgbClr val="CC0000"/>
                </a:solidFill>
                <a:latin typeface="Arial"/>
                <a:ea typeface="Arial"/>
                <a:cs typeface="Arial"/>
                <a:sym typeface="Arial"/>
              </a:rPr>
              <a:t>Criticisms of the Hierarchy of Power Concept</a:t>
            </a:r>
            <a:endParaRPr b="1" i="0" sz="13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Although the hierarchy of power is useful for understanding international politics, it has some limitations.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It may oversimplify complex international relationships.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Power is constantly changing due to economic growth, technological advancement and political shifts.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Small states can sometimes exercise influence through diplomacy or international institutions.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Non-state actors such as multinational corporations and international organizations also influence global politics.</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